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7" r:id="rId3"/>
    <p:sldId id="257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8" r:id="rId13"/>
    <p:sldId id="269" r:id="rId14"/>
    <p:sldId id="28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46BBA-B3DF-4A3C-9A1D-EFD42BBBBE59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3598-07E6-4032-B270-E7C678FF14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63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3598-07E6-4032-B270-E7C678FF140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6F7C-4098-4B58-AAEF-BBBF7FF9B22B}" type="datetimeFigureOut">
              <a:rPr lang="pt-BR" smtClean="0"/>
              <a:pPr/>
              <a:t>05/03/2018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36AD-461F-4685-8B57-4CB757D25C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95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BUROCRACIA </a:t>
            </a:r>
            <a:br>
              <a:rPr lang="pt-BR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pt-BR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TRIBUTÁRIA</a:t>
            </a:r>
            <a:endParaRPr lang="pt-BR" sz="8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43042" y="5000636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VINICIOS LEONCIO </a:t>
            </a:r>
          </a:p>
          <a:p>
            <a:pPr algn="ctr"/>
            <a:r>
              <a:rPr lang="pt-BR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ADVOGADO TRIBUTARISTA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-71470" y="609594"/>
          <a:ext cx="9272588" cy="5033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Planilha" r:id="rId3" imgW="8686697" imgH="3571761" progId="Excel.Sheet.12">
                  <p:embed/>
                </p:oleObj>
              </mc:Choice>
              <mc:Fallback>
                <p:oleObj name="Planilha" r:id="rId3" imgW="8686697" imgH="3571761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1470" y="609594"/>
                        <a:ext cx="9272588" cy="5033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3"/>
          <p:cNvSpPr/>
          <p:nvPr/>
        </p:nvSpPr>
        <p:spPr>
          <a:xfrm>
            <a:off x="214282" y="6286520"/>
            <a:ext cx="41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Dados: International Finance Corparation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44" y="500042"/>
            <a:ext cx="878687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CUSTO DAS EMPRESAS </a:t>
            </a:r>
            <a:r>
              <a:rPr lang="pt-B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</a:t>
            </a:r>
          </a:p>
          <a:p>
            <a:pPr algn="ctr"/>
            <a:r>
              <a:rPr lang="pt-B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4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PAGAR </a:t>
            </a:r>
            <a:r>
              <a:rPr lang="pt-BR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OS </a:t>
            </a:r>
            <a:r>
              <a:rPr lang="pt-BR" sz="4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TRIBUTOS </a:t>
            </a:r>
            <a:endParaRPr lang="pt-BR" sz="4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endParaRPr lang="pt-BR" sz="4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endParaRPr lang="pt-BR" sz="4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pt-BR" sz="4400" b="1" dirty="0" smtClean="0">
                <a:solidFill>
                  <a:srgbClr val="FF0000"/>
                </a:solidFill>
              </a:rPr>
              <a:t>R$43 </a:t>
            </a:r>
            <a:r>
              <a:rPr lang="pt-BR" sz="4400" b="1" dirty="0">
                <a:solidFill>
                  <a:srgbClr val="FF0000"/>
                </a:solidFill>
              </a:rPr>
              <a:t>bilhões por </a:t>
            </a:r>
            <a:r>
              <a:rPr lang="pt-BR" sz="4400" b="1" dirty="0" smtClean="0">
                <a:solidFill>
                  <a:srgbClr val="FF0000"/>
                </a:solidFill>
              </a:rPr>
              <a:t>ano</a:t>
            </a:r>
          </a:p>
          <a:p>
            <a:pPr algn="ctr"/>
            <a:endParaRPr lang="pt-BR" sz="4400" b="1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b="1" dirty="0" smtClean="0">
                <a:solidFill>
                  <a:srgbClr val="FF0000"/>
                </a:solidFill>
              </a:rPr>
              <a:t>1,4</a:t>
            </a:r>
            <a:r>
              <a:rPr lang="pt-BR" sz="4400" b="1" dirty="0">
                <a:solidFill>
                  <a:srgbClr val="FF0000"/>
                </a:solidFill>
              </a:rPr>
              <a:t>% do PIB</a:t>
            </a:r>
          </a:p>
          <a:p>
            <a:pPr algn="ctr"/>
            <a:endParaRPr lang="pt-BR" sz="4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770826"/>
            <a:ext cx="864399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3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Refis </a:t>
            </a:r>
            <a:r>
              <a:rPr lang="pt-BR" sz="3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 em 2000: apenas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2,89</a:t>
            </a:r>
            <a:r>
              <a:rPr lang="pt-BR" sz="3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% da dívida foi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quitada;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Paes </a:t>
            </a:r>
            <a:r>
              <a:rPr lang="pt-BR" sz="3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em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2003: apenas </a:t>
            </a:r>
            <a:r>
              <a:rPr lang="pt-BR" sz="3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2,4%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 dívida foi quitada;</a:t>
            </a:r>
            <a:endParaRPr lang="pt-BR" sz="3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3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Paex em 2006: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penas </a:t>
            </a:r>
            <a:r>
              <a:rPr lang="pt-BR" sz="3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1,3% foi </a:t>
            </a:r>
            <a:r>
              <a:rPr lang="pt-BR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pago;</a:t>
            </a:r>
            <a:endParaRPr lang="pt-BR" sz="3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just"/>
            <a:endParaRPr lang="pt-BR" sz="3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77" y="594350"/>
            <a:ext cx="88582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Tahoma" pitchFamily="34" charset="0"/>
              </a:rPr>
              <a:t> </a:t>
            </a:r>
            <a:r>
              <a:rPr lang="pt-B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Times New Roman" pitchFamily="18" charset="0"/>
                <a:cs typeface="Tahoma" pitchFamily="34" charset="0"/>
              </a:rPr>
              <a:t>O estoque da dívida ativa da União hoje é de </a:t>
            </a:r>
            <a:r>
              <a:rPr lang="pt-B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Times New Roman" pitchFamily="18" charset="0"/>
                <a:cs typeface="Tahoma" pitchFamily="34" charset="0"/>
              </a:rPr>
              <a:t>1,8 trilhão  </a:t>
            </a:r>
            <a:r>
              <a:rPr lang="pt-B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Times New Roman" pitchFamily="18" charset="0"/>
                <a:cs typeface="Tahoma" pitchFamily="34" charset="0"/>
              </a:rPr>
              <a:t>de Reais.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260195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Média de Recebimento:  2% </a:t>
            </a:r>
            <a:endParaRPr lang="pt-BR" sz="3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7693" y="980728"/>
            <a:ext cx="8643998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A Segunda Guerra do Paraguai</a:t>
            </a:r>
          </a:p>
          <a:p>
            <a:pPr algn="just">
              <a:buFont typeface="Wingdings" pitchFamily="2" charset="2"/>
              <a:buChar char="ü"/>
            </a:pPr>
            <a:endParaRPr lang="pt-BR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Legislação </a:t>
            </a:r>
            <a:r>
              <a:rPr lang="pt-BR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Trabalhísta</a:t>
            </a: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Moderna- 45% menor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Redução para 1% (imposto único) de tributos para empresas estrangeiras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Estabilidade legislativa por 10 anos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 de cada 10 empresas abertas no Paraguai são brasileiras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20% da população do Paraguai são brasileiros.</a:t>
            </a:r>
          </a:p>
          <a:p>
            <a:pPr algn="just">
              <a:buFont typeface="Wingdings" pitchFamily="2" charset="2"/>
              <a:buChar char="ü"/>
            </a:pPr>
            <a:endParaRPr lang="pt-BR" sz="3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t-BR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t-BR" sz="3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t-BR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t-BR" sz="3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t-BR" sz="3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2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07249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u="sng" dirty="0" smtClean="0">
                <a:solidFill>
                  <a:srgbClr val="FF0000"/>
                </a:solidFill>
              </a:rPr>
              <a:t>A CONSOLIDAÇÃO DA LEGISLAÇÃO TRIBUTÁRIA BRASILEIRA RESULTOU NO SEGUINTE LIVRO: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43.216 páginas de </a:t>
            </a:r>
          </a:p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2,20 m por 1,40m.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Lombada: 3,18 m.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Peso: </a:t>
            </a:r>
            <a:r>
              <a:rPr lang="pt-BR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7,5 </a:t>
            </a:r>
            <a:r>
              <a:rPr lang="pt-BR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toneladas</a:t>
            </a:r>
            <a:endParaRPr lang="pt-BR" sz="4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4282" y="428604"/>
            <a:ext cx="87868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b="1" dirty="0" smtClean="0">
                <a:solidFill>
                  <a:srgbClr val="FF0000"/>
                </a:solidFill>
              </a:rPr>
              <a:t>518 normas editadas todos os dias corridos ou;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600" b="1" dirty="0" smtClean="0">
                <a:solidFill>
                  <a:srgbClr val="FF0000"/>
                </a:solidFill>
              </a:rPr>
              <a:t> </a:t>
            </a:r>
            <a:r>
              <a:rPr lang="pt-BR" sz="3600" b="1" dirty="0">
                <a:solidFill>
                  <a:srgbClr val="FF0000"/>
                </a:solidFill>
              </a:rPr>
              <a:t>776 normas editadas por dia </a:t>
            </a:r>
            <a:r>
              <a:rPr lang="pt-BR" sz="3600" b="1" dirty="0" smtClean="0">
                <a:solidFill>
                  <a:srgbClr val="FF0000"/>
                </a:solidFill>
              </a:rPr>
              <a:t>útil ou, ainda;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3600" b="1" dirty="0" smtClean="0">
                <a:solidFill>
                  <a:srgbClr val="FF0000"/>
                </a:solidFill>
              </a:rPr>
              <a:t> 32,33 </a:t>
            </a:r>
            <a:r>
              <a:rPr lang="pt-BR" sz="3600" b="1" dirty="0">
                <a:solidFill>
                  <a:srgbClr val="FF0000"/>
                </a:solidFill>
              </a:rPr>
              <a:t>normas por hora</a:t>
            </a:r>
            <a:r>
              <a:rPr lang="pt-BR" sz="3600" b="1" dirty="0" smtClean="0">
                <a:solidFill>
                  <a:srgbClr val="FF0000"/>
                </a:solidFill>
              </a:rPr>
              <a:t>.</a:t>
            </a:r>
            <a:endParaRPr lang="pt-B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019722"/>
            <a:ext cx="871746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+mj-lt"/>
                <a:cs typeface="Arial" pitchFamily="34" charset="0"/>
              </a:rPr>
              <a:t>Cada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+mj-lt"/>
                <a:cs typeface="Arial" pitchFamily="34" charset="0"/>
              </a:rPr>
              <a:t> empresa brasileira é obrigada a preencher aproximadamente 2.200 campos de formul</a:t>
            </a: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ários.</a:t>
            </a:r>
            <a:endParaRPr kumimoji="0" lang="pt-BR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928670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 </a:t>
            </a:r>
            <a:r>
              <a:rPr lang="pt-BR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Brasil existem hoje </a:t>
            </a:r>
            <a:r>
              <a:rPr lang="pt-B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102</a:t>
            </a:r>
            <a:r>
              <a:rPr lang="pt-BR" sz="4800" b="1" dirty="0" smtClean="0">
                <a:solidFill>
                  <a:srgbClr val="FF0000"/>
                </a:solidFill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</a:rPr>
              <a:t>milhões</a:t>
            </a:r>
            <a:r>
              <a:rPr lang="pt-BR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 processos </a:t>
            </a:r>
            <a:r>
              <a:rPr lang="pt-BR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pendentes de </a:t>
            </a:r>
            <a:r>
              <a:rPr lang="pt-B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julgamento.</a:t>
            </a:r>
            <a:endParaRPr lang="pt-BR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ráfico 2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356"/>
            <a:ext cx="89297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214282" y="6286520"/>
            <a:ext cx="41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Dados: International Finance Corparation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ráfico 26"/>
          <p:cNvPicPr>
            <a:picLocks noChangeArrowheads="1"/>
          </p:cNvPicPr>
          <p:nvPr/>
        </p:nvPicPr>
        <p:blipFill>
          <a:blip r:embed="rId2" cstate="print"/>
          <a:srcRect b="-49"/>
          <a:stretch>
            <a:fillRect/>
          </a:stretch>
        </p:blipFill>
        <p:spPr bwMode="auto">
          <a:xfrm>
            <a:off x="0" y="500066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214282" y="6286520"/>
            <a:ext cx="41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Dados: International Finance Corparation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áfico 11"/>
          <p:cNvPicPr>
            <a:picLocks noChangeArrowheads="1"/>
          </p:cNvPicPr>
          <p:nvPr/>
        </p:nvPicPr>
        <p:blipFill>
          <a:blip r:embed="rId2" cstate="print"/>
          <a:srcRect b="-55"/>
          <a:stretch>
            <a:fillRect/>
          </a:stretch>
        </p:blipFill>
        <p:spPr bwMode="auto">
          <a:xfrm>
            <a:off x="0" y="642918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214282" y="6286520"/>
            <a:ext cx="41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Dados: International Finance Corparation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áfico 12"/>
          <p:cNvPicPr>
            <a:picLocks noChangeArrowheads="1"/>
          </p:cNvPicPr>
          <p:nvPr/>
        </p:nvPicPr>
        <p:blipFill>
          <a:blip r:embed="rId2" cstate="print"/>
          <a:srcRect b="-69"/>
          <a:stretch>
            <a:fillRect/>
          </a:stretch>
        </p:blipFill>
        <p:spPr bwMode="auto">
          <a:xfrm>
            <a:off x="1" y="561972"/>
            <a:ext cx="9144000" cy="543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214282" y="6286520"/>
            <a:ext cx="417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Dados: International Finance Corparation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241</Words>
  <Application>Microsoft Office PowerPoint</Application>
  <PresentationFormat>Apresentação na tela (4:3)</PresentationFormat>
  <Paragraphs>42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Tema do Office</vt:lpstr>
      <vt:lpstr>Planilha</vt:lpstr>
      <vt:lpstr>BUROCRACIA  TRIBUTÁRIA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Leticia</dc:creator>
  <cp:lastModifiedBy>Vinicios Leoncio</cp:lastModifiedBy>
  <cp:revision>79</cp:revision>
  <dcterms:created xsi:type="dcterms:W3CDTF">2011-12-09T02:26:15Z</dcterms:created>
  <dcterms:modified xsi:type="dcterms:W3CDTF">2018-03-05T21:22:14Z</dcterms:modified>
</cp:coreProperties>
</file>